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71" r:id="rId13"/>
    <p:sldId id="272" r:id="rId14"/>
    <p:sldId id="275" r:id="rId15"/>
    <p:sldId id="277" r:id="rId16"/>
    <p:sldId id="278" r:id="rId17"/>
    <p:sldId id="280" r:id="rId18"/>
    <p:sldId id="281" r:id="rId19"/>
    <p:sldId id="283" r:id="rId20"/>
    <p:sldId id="290" r:id="rId21"/>
    <p:sldId id="284" r:id="rId22"/>
    <p:sldId id="285" r:id="rId23"/>
    <p:sldId id="286" r:id="rId24"/>
    <p:sldId id="291" r:id="rId25"/>
    <p:sldId id="288" r:id="rId26"/>
    <p:sldId id="287" r:id="rId27"/>
    <p:sldId id="289" r:id="rId2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ija Mikić" initials="DM" lastIdx="2" clrIdx="0">
    <p:extLst>
      <p:ext uri="{19B8F6BF-5375-455C-9EA6-DF929625EA0E}">
        <p15:presenceInfo xmlns:p15="http://schemas.microsoft.com/office/powerpoint/2012/main" userId="Darija Mik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2-12T16:34:37.563" idx="1">
    <p:pos x="9517" y="-165"/>
    <p:text/>
    <p:extLst>
      <p:ext uri="{C676402C-5697-4E1C-873F-D02D1690AC5C}">
        <p15:threadingInfo xmlns:p15="http://schemas.microsoft.com/office/powerpoint/2012/main" timeZoneBias="-60"/>
      </p:ext>
    </p:extLst>
  </p:cm>
  <p:cm authorId="1" dt="2026-02-12T16:34:39.415" idx="2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3" name="Rezervirano mjesto datuma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C9E400E-BFC7-4936-8566-3BC19A74F015}" type="datetime1">
              <a:rPr lang="hr-HR"/>
              <a:pPr lvl="0"/>
              <a:t>12.2.2026.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Rezervirano mjesto bilježaka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7" name="Rezervirano mjesto broja slajda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317E3BE-60DD-4F62-B670-397C7FE790F3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225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bilježaka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D358DA4-1F0A-4B23-A08B-02A02D6F432A}" type="slidenum">
              <a:t>21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228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2853E0-C6A4-4CF6-838F-12B80EBDD101}" type="datetime1">
              <a:rPr lang="hr-HR"/>
              <a:pPr lvl="0"/>
              <a:t>12.2.2026.</a:t>
            </a:fld>
            <a:endParaRPr lang="hr-HR"/>
          </a:p>
        </p:txBody>
      </p:sp>
      <p:sp>
        <p:nvSpPr>
          <p:cNvPr id="5" name="Rezervirano mjesto podnožj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704B1E-4F25-4312-9C1C-105556D749D6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19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850EE3-6FBC-454C-AF46-8BC7228D02E9}" type="datetime1">
              <a:rPr lang="hr-HR"/>
              <a:pPr lvl="0"/>
              <a:t>12.2.2026.</a:t>
            </a:fld>
            <a:endParaRPr lang="hr-HR"/>
          </a:p>
        </p:txBody>
      </p:sp>
      <p:sp>
        <p:nvSpPr>
          <p:cNvPr id="5" name="Rezervirano mjesto podnožj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53ACF8-E35D-4BEE-AC38-BD6D8528DC23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7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E66329-1E97-4E4F-BC60-82D531C5FBF4}" type="datetime1">
              <a:rPr lang="hr-HR"/>
              <a:pPr lvl="0"/>
              <a:t>12.2.2026.</a:t>
            </a:fld>
            <a:endParaRPr lang="hr-HR"/>
          </a:p>
        </p:txBody>
      </p:sp>
      <p:sp>
        <p:nvSpPr>
          <p:cNvPr id="5" name="Rezervirano mjesto podnožj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94FF42-A668-4A6C-A393-129ACBD3BFF0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641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F25740-A710-4076-8B13-47070BAF839C}" type="datetime1">
              <a:rPr lang="hr-HR"/>
              <a:pPr lvl="0"/>
              <a:t>12.2.2026.</a:t>
            </a:fld>
            <a:endParaRPr lang="hr-HR"/>
          </a:p>
        </p:txBody>
      </p:sp>
      <p:sp>
        <p:nvSpPr>
          <p:cNvPr id="5" name="Rezervirano mjesto podnožj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404E42-FB72-4227-ADDD-6F51B436658F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10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19C5A0-5615-4B73-915F-DF4B4EF72617}" type="datetime1">
              <a:rPr lang="hr-HR"/>
              <a:pPr lvl="0"/>
              <a:t>12.2.2026.</a:t>
            </a:fld>
            <a:endParaRPr lang="hr-HR"/>
          </a:p>
        </p:txBody>
      </p:sp>
      <p:sp>
        <p:nvSpPr>
          <p:cNvPr id="5" name="Rezervirano mjesto podnožj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1563B3-A0F5-4103-9707-CDA5D7CCEA1B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805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F04C3B-20BE-42DB-B9E4-C2FA2EC39FFF}" type="datetime1">
              <a:rPr lang="hr-HR"/>
              <a:pPr lvl="0"/>
              <a:t>12.2.2026.</a:t>
            </a:fld>
            <a:endParaRPr lang="hr-HR"/>
          </a:p>
        </p:txBody>
      </p:sp>
      <p:sp>
        <p:nvSpPr>
          <p:cNvPr id="6" name="Rezervirano mjesto podnožj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Rezervirano mjesto broja slajd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F42E1E-767E-4133-B1DF-92A9C982476B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755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5E46EA-AAE6-4C04-8FC5-578F8237E868}" type="datetime1">
              <a:rPr lang="hr-HR"/>
              <a:pPr lvl="0"/>
              <a:t>12.2.2026.</a:t>
            </a:fld>
            <a:endParaRPr lang="hr-HR"/>
          </a:p>
        </p:txBody>
      </p:sp>
      <p:sp>
        <p:nvSpPr>
          <p:cNvPr id="8" name="Rezervirano mjesto podnožj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9" name="Rezervirano mjesto broja slajd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ABE459-CCD7-4DA0-AA92-027A64D1ECE1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002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5D48DE-09C4-4600-AB2A-84F274ECCDE3}" type="datetime1">
              <a:rPr lang="hr-HR"/>
              <a:pPr lvl="0"/>
              <a:t>12.2.2026.</a:t>
            </a:fld>
            <a:endParaRPr lang="hr-HR"/>
          </a:p>
        </p:txBody>
      </p:sp>
      <p:sp>
        <p:nvSpPr>
          <p:cNvPr id="4" name="Rezervirano mjesto podnožj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5" name="Rezervirano mjesto broja slajd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CFF9ED-486E-418D-90E5-21061413E588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420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541BFA-F772-42A2-B8CF-A81D53B2FC36}" type="datetime1">
              <a:rPr lang="hr-HR"/>
              <a:pPr lvl="0"/>
              <a:t>12.2.2026.</a:t>
            </a:fld>
            <a:endParaRPr lang="hr-HR"/>
          </a:p>
        </p:txBody>
      </p:sp>
      <p:sp>
        <p:nvSpPr>
          <p:cNvPr id="3" name="Rezervirano mjesto podnožj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4" name="Rezervirano mjesto broja slajd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B5271A-10B2-4DCE-A0E1-BF00D590F2E5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54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743CDF-6230-4942-8E9A-2BC0B30967CD}" type="datetime1">
              <a:rPr lang="hr-HR"/>
              <a:pPr lvl="0"/>
              <a:t>12.2.2026.</a:t>
            </a:fld>
            <a:endParaRPr lang="hr-HR"/>
          </a:p>
        </p:txBody>
      </p:sp>
      <p:sp>
        <p:nvSpPr>
          <p:cNvPr id="6" name="Rezervirano mjesto podnožj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Rezervirano mjesto broja slajd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0BCBC7-60E6-4165-927E-6F5528D71BF2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793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hr-HR"/>
          </a:p>
        </p:txBody>
      </p:sp>
      <p:sp>
        <p:nvSpPr>
          <p:cNvPr id="4" name="Rezervirano mjesto teksta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8FFAEC-CC1E-42B0-A081-2B24FC32C90E}" type="datetime1">
              <a:rPr lang="hr-HR"/>
              <a:pPr lvl="0"/>
              <a:t>12.2.2026.</a:t>
            </a:fld>
            <a:endParaRPr lang="hr-HR"/>
          </a:p>
        </p:txBody>
      </p:sp>
      <p:sp>
        <p:nvSpPr>
          <p:cNvPr id="6" name="Rezervirano mjesto podnožj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Rezervirano mjesto broja slajd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74BA9C-33AE-4BB6-BDE8-1EC07C5696C8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257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798F955-DFC6-43FF-92DC-07250849610F}" type="datetime1">
              <a:rPr lang="hr-HR"/>
              <a:pPr lvl="0"/>
              <a:t>12.2.2026.</a:t>
            </a:fld>
            <a:endParaRPr lang="hr-HR"/>
          </a:p>
        </p:txBody>
      </p:sp>
      <p:sp>
        <p:nvSpPr>
          <p:cNvPr id="5" name="Rezervirano mjesto podnožja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E3CD3418-D1DF-49FA-8FA7-12C2733DDA01}" type="slidenum"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hr-HR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hr-H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r-H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r-H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r-H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r-H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rol.hr/index.php/zivot/7964-zelite-obiteljsko-clanstvo-u-hak-u-moze-osim-ako-ste-u-zivotnom-partnerstvu" TargetMode="Externa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ctrTitle"/>
          </p:nvPr>
        </p:nvSpPr>
        <p:spPr>
          <a:xfrm>
            <a:off x="0" y="1421394"/>
            <a:ext cx="4817095" cy="3856775"/>
          </a:xfrm>
        </p:spPr>
        <p:txBody>
          <a:bodyPr>
            <a:noAutofit/>
          </a:bodyPr>
          <a:lstStyle/>
          <a:p>
            <a:pPr lvl="0"/>
            <a:r>
              <a:rPr lang="hr-HR" sz="6600" dirty="0" smtClean="0">
                <a:latin typeface="Bookman Old Style"/>
              </a:rPr>
              <a:t>100. RADNI DAN ŠKOLE…</a:t>
            </a:r>
            <a:endParaRPr lang="x-none" sz="6600" dirty="0">
              <a:latin typeface="Bookman Old Style"/>
            </a:endParaRPr>
          </a:p>
        </p:txBody>
      </p:sp>
      <p:pic>
        <p:nvPicPr>
          <p:cNvPr id="3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311" y="0"/>
            <a:ext cx="7016684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TERENSKA NASTAVA U VUKOVARU</a:t>
            </a:r>
          </a:p>
        </p:txBody>
      </p:sp>
      <p:pic>
        <p:nvPicPr>
          <p:cNvPr id="3" name="Rezervirano mjesto sadržaja 3" descr="Slika na kojoj se prikazuje nebo, odijevanje, osoba, vanjski&#10;&#10;Sadržaj generiran uz AI možda nije točan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8792" y="1470364"/>
            <a:ext cx="8528800" cy="494090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DAN KRAVATE               18.10.2025.</a:t>
            </a:r>
          </a:p>
        </p:txBody>
      </p:sp>
      <p:pic>
        <p:nvPicPr>
          <p:cNvPr id="3" name="Rezervirano mjesto sadržaja 3" descr="Slika na kojoj se prikazuje crveno, u dvorani, pod&#10;&#10;Sadržaj generiran uz AI možda nije točan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796" y="2036277"/>
            <a:ext cx="4940603" cy="3712326"/>
          </a:xfrm>
        </p:spPr>
      </p:pic>
      <p:pic>
        <p:nvPicPr>
          <p:cNvPr id="4" name="Slika 4" descr="Slika na kojoj se prikazuje odijevanje, osoba, u dvorani, dječak&#10;&#10;Sadržaj generiran uz AI možda nije točan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477" y="2031321"/>
            <a:ext cx="5966277" cy="371459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0" y="60332"/>
            <a:ext cx="10515600" cy="1325559"/>
          </a:xfrm>
        </p:spPr>
        <p:txBody>
          <a:bodyPr/>
          <a:lstStyle/>
          <a:p>
            <a:pPr lvl="0"/>
            <a:r>
              <a:rPr lang="hr-HR" sz="6000">
                <a:latin typeface="Bookman Old Style"/>
              </a:rPr>
              <a:t>DANI KRUHA  </a:t>
            </a:r>
          </a:p>
        </p:txBody>
      </p:sp>
      <p:pic>
        <p:nvPicPr>
          <p:cNvPr id="3" name="Slika 4" descr="Slika na kojoj se prikazuje odijevanje, osoba, obuća, žena&#10;&#10;Sadržaj generiran uz AI možda nije točan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942" y="116796"/>
            <a:ext cx="4711546" cy="31651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5" descr="Slika na kojoj se prikazuje odijevanje, osoba, obuća, čovjek&#10;&#10;Sadržaj generiran uz AI možda nije točan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826" y="1899629"/>
            <a:ext cx="4729084" cy="30490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6" descr="Slika na kojoj se prikazuje namještaj, stolnjak, stolnjaci i ubrusi, zid&#10;&#10;Sadržaj generiran uz AI možda nije točan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33" y="1372203"/>
            <a:ext cx="3959982" cy="31459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7" descr="Slika na kojoj se prikazuje odijevanje, osoba, obuća, u dvorani&#10;&#10;Sadržaj generiran uz AI možda nije točan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023" y="3274182"/>
            <a:ext cx="4723799" cy="32124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Rezervirano mjesto sadržaja 3" descr="Slika na kojoj se prikazuje odijevanje, osoba, u dvorani, obuća&#10;&#10;Sadržaj generiran uz AI možda nije točan.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075395" y="3829388"/>
            <a:ext cx="5186741" cy="2663674"/>
          </a:xfrm>
        </p:spPr>
      </p:pic>
      <p:pic>
        <p:nvPicPr>
          <p:cNvPr id="8" name="Slika 8" descr="Slika na kojoj se prikazuje odijevanje, osoba, obuća, u dvorani&#10;&#10;Sadržaj generiran uz AI možda nije točan.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159" y="4084862"/>
            <a:ext cx="2639790" cy="24003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kstniOkvir 10"/>
          <p:cNvSpPr txBox="1"/>
          <p:nvPr/>
        </p:nvSpPr>
        <p:spPr>
          <a:xfrm>
            <a:off x="4419596" y="1371600"/>
            <a:ext cx="6096003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600" b="0" i="0" u="none" strike="noStrike" kern="1200" cap="none" spc="0" baseline="0">
                <a:solidFill>
                  <a:srgbClr val="000000"/>
                </a:solidFill>
                <a:uFillTx/>
                <a:latin typeface="Bookman Old Style"/>
              </a:rPr>
              <a:t>23.10.2025</a:t>
            </a:r>
            <a:endParaRPr lang="hr-HR" sz="3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MEĐUNARODNI DAN IZUMITELJA</a:t>
            </a:r>
          </a:p>
        </p:txBody>
      </p:sp>
      <p:pic>
        <p:nvPicPr>
          <p:cNvPr id="3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5195" y="4187750"/>
            <a:ext cx="4895853" cy="2466182"/>
          </a:xfrm>
        </p:spPr>
      </p:pic>
      <p:pic>
        <p:nvPicPr>
          <p:cNvPr id="4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051" y="1978798"/>
            <a:ext cx="4838401" cy="20057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77" y="1565781"/>
            <a:ext cx="3944547" cy="220894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TJE(DAN) GLUHIH I NAGLUHIH OSOBA</a:t>
            </a:r>
          </a:p>
        </p:txBody>
      </p:sp>
      <p:pic>
        <p:nvPicPr>
          <p:cNvPr id="3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9753" y="1806570"/>
            <a:ext cx="5671346" cy="43513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GLAZBOM PROTIV OVISNOSTI</a:t>
            </a:r>
          </a:p>
        </p:txBody>
      </p:sp>
      <p:pic>
        <p:nvPicPr>
          <p:cNvPr id="3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8644" y="4234275"/>
            <a:ext cx="3806711" cy="2433218"/>
          </a:xfrm>
        </p:spPr>
      </p:pic>
      <p:pic>
        <p:nvPicPr>
          <p:cNvPr id="4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10" y="1551288"/>
            <a:ext cx="3108658" cy="20686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91" y="1846566"/>
            <a:ext cx="3108658" cy="20686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095" y="4086682"/>
            <a:ext cx="4026450" cy="301984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32. SUSRET MALIH PJESNIKA</a:t>
            </a:r>
          </a:p>
        </p:txBody>
      </p:sp>
      <p:pic>
        <p:nvPicPr>
          <p:cNvPr id="3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0421" y="1651269"/>
            <a:ext cx="4400549" cy="2708032"/>
          </a:xfrm>
        </p:spPr>
      </p:pic>
      <p:pic>
        <p:nvPicPr>
          <p:cNvPr id="4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673" y="3875053"/>
            <a:ext cx="3129021" cy="23558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973" y="1843009"/>
            <a:ext cx="3621801" cy="18573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518" y="3852714"/>
            <a:ext cx="3898901" cy="29241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SVETI NIKOLA</a:t>
            </a:r>
          </a:p>
        </p:txBody>
      </p:sp>
      <p:pic>
        <p:nvPicPr>
          <p:cNvPr id="3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7858" y="3958364"/>
            <a:ext cx="3886200" cy="2216212"/>
          </a:xfrm>
        </p:spPr>
      </p:pic>
      <p:pic>
        <p:nvPicPr>
          <p:cNvPr id="4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76" y="1889186"/>
            <a:ext cx="2519894" cy="45671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980" y="1262969"/>
            <a:ext cx="2519894" cy="45671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439" y="1690689"/>
            <a:ext cx="4571661" cy="18335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VEČER MATEMATIKE</a:t>
            </a:r>
          </a:p>
        </p:txBody>
      </p:sp>
      <p:pic>
        <p:nvPicPr>
          <p:cNvPr id="3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028" y="1907557"/>
            <a:ext cx="4062414" cy="3042885"/>
          </a:xfrm>
        </p:spPr>
      </p:pic>
      <p:pic>
        <p:nvPicPr>
          <p:cNvPr id="4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53" y="3905246"/>
            <a:ext cx="4620755" cy="25876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832" y="485775"/>
            <a:ext cx="4262439" cy="319270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BOŽIĆNA PRIREDBA</a:t>
            </a:r>
          </a:p>
        </p:txBody>
      </p:sp>
      <p:pic>
        <p:nvPicPr>
          <p:cNvPr id="3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375" y="1552568"/>
            <a:ext cx="6587063" cy="4940302"/>
          </a:xfrm>
        </p:spPr>
      </p:pic>
      <p:pic>
        <p:nvPicPr>
          <p:cNvPr id="4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62" y="1583530"/>
            <a:ext cx="3649598" cy="27336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200" y="365129"/>
            <a:ext cx="3644898" cy="273367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257" y="2953"/>
            <a:ext cx="12197254" cy="6855046"/>
          </a:xfrm>
        </p:spPr>
      </p:pic>
      <p:sp>
        <p:nvSpPr>
          <p:cNvPr id="3" name="Naslov 1"/>
          <p:cNvSpPr txBox="1">
            <a:spLocks noGrp="1"/>
          </p:cNvSpPr>
          <p:nvPr>
            <p:ph type="title"/>
          </p:nvPr>
        </p:nvSpPr>
        <p:spPr>
          <a:xfrm>
            <a:off x="0" y="4899419"/>
            <a:ext cx="10515600" cy="1325559"/>
          </a:xfrm>
        </p:spPr>
        <p:txBody>
          <a:bodyPr>
            <a:noAutofit/>
          </a:bodyPr>
          <a:lstStyle/>
          <a:p>
            <a:pPr lvl="0"/>
            <a:r>
              <a:rPr lang="hr-HR" sz="9600">
                <a:solidFill>
                  <a:srgbClr val="FF0000"/>
                </a:solidFill>
                <a:latin typeface="Bookman Old Style" pitchFamily="18"/>
              </a:rPr>
              <a:t>DOČEK PRVAŠIĆA</a:t>
            </a:r>
          </a:p>
        </p:txBody>
      </p:sp>
      <p:sp>
        <p:nvSpPr>
          <p:cNvPr id="4" name="TekstniOkvir 5"/>
          <p:cNvSpPr txBox="1"/>
          <p:nvPr/>
        </p:nvSpPr>
        <p:spPr>
          <a:xfrm>
            <a:off x="7203652" y="5563264"/>
            <a:ext cx="5645084" cy="1323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8000" b="0" i="0" u="none" strike="noStrike" kern="1200" cap="none" spc="0" baseline="0">
                <a:solidFill>
                  <a:srgbClr val="FF0000"/>
                </a:solidFill>
                <a:uFillTx/>
                <a:latin typeface="Bookman Old Style" pitchFamily="18"/>
              </a:rPr>
              <a:t>8.9.2025.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EUROPSKI MAŽORET KUP U POREČU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22. do 26. listopada 2025</a:t>
            </a:r>
            <a:r>
              <a:rPr lang="hr-HR" dirty="0" smtClean="0"/>
              <a:t>.</a:t>
            </a:r>
          </a:p>
          <a:p>
            <a:r>
              <a:rPr lang="hr-HR" dirty="0" smtClean="0"/>
              <a:t>MEDALJE: 	zlato</a:t>
            </a:r>
          </a:p>
          <a:p>
            <a:pPr marL="1828800" lvl="4" indent="0">
              <a:buNone/>
            </a:pPr>
            <a:r>
              <a:rPr lang="hr-HR" sz="2800" dirty="0" smtClean="0"/>
              <a:t>srebro</a:t>
            </a:r>
          </a:p>
          <a:p>
            <a:pPr marL="1828800" lvl="4" indent="0">
              <a:buNone/>
            </a:pPr>
            <a:r>
              <a:rPr lang="hr-HR" sz="2800" dirty="0" smtClean="0"/>
              <a:t>bronca</a:t>
            </a:r>
            <a:endParaRPr lang="hr-HR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2386">
            <a:off x="5173672" y="1865053"/>
            <a:ext cx="5357604" cy="415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22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 dirty="0">
                <a:latin typeface="Bookman Old Style"/>
              </a:rPr>
              <a:t>POLAGANJE VOZAČKOG ISPITA </a:t>
            </a:r>
            <a:r>
              <a:rPr lang="hr-HR">
                <a:latin typeface="Bookman Old Style"/>
              </a:rPr>
              <a:t>ZA </a:t>
            </a:r>
            <a:r>
              <a:rPr lang="hr-HR" smtClean="0">
                <a:latin typeface="Bookman Old Style"/>
              </a:rPr>
              <a:t>BICIKLI</a:t>
            </a:r>
            <a:endParaRPr lang="hr-HR">
              <a:latin typeface="Bookman Old Style"/>
            </a:endParaRPr>
          </a:p>
        </p:txBody>
      </p:sp>
      <p:pic>
        <p:nvPicPr>
          <p:cNvPr id="3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9155" y="1939927"/>
            <a:ext cx="5801785" cy="4351336"/>
          </a:xfrm>
        </p:spPr>
      </p:pic>
      <p:pic>
        <p:nvPicPr>
          <p:cNvPr id="4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546" y="1543050"/>
            <a:ext cx="1885950" cy="18859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838" y="3757617"/>
            <a:ext cx="3747083" cy="25527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kstniOkvir 10"/>
          <p:cNvSpPr txBox="1"/>
          <p:nvPr/>
        </p:nvSpPr>
        <p:spPr>
          <a:xfrm>
            <a:off x="7496178" y="7002914"/>
            <a:ext cx="3633222" cy="2308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6" tooltip="https://www.crol.hr/index.php/zivot/7964-zelite-obiteljsko-clanstvo-u-hak-u-moze-osim-ako-ste-u-zivotnom-partnerstvu"/>
              </a:rPr>
              <a:t>Ta fotografija</a:t>
            </a:r>
            <a:r>
              <a:rPr lang="hr-HR" sz="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korisnika Nepoznat autor: licenca </a:t>
            </a:r>
            <a:r>
              <a:rPr lang="hr-HR" sz="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7" tooltip="https://creativecommons.org/licenses/by/3.0/"/>
              </a:rPr>
              <a:t>CC BY</a:t>
            </a:r>
            <a:endParaRPr lang="hr-HR" sz="9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KONCERT ˝</a:t>
            </a:r>
            <a:r>
              <a:rPr lang="hr-HR" i="1">
                <a:latin typeface="Bookman Old Style"/>
              </a:rPr>
              <a:t>Prvi pljesak</a:t>
            </a:r>
            <a:r>
              <a:rPr lang="hr-HR">
                <a:latin typeface="Bookman Old Style"/>
              </a:rPr>
              <a:t>˝</a:t>
            </a:r>
          </a:p>
        </p:txBody>
      </p:sp>
      <p:pic>
        <p:nvPicPr>
          <p:cNvPr id="3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228" y="2162171"/>
            <a:ext cx="6209790" cy="3691734"/>
          </a:xfrm>
        </p:spPr>
      </p:pic>
      <p:pic>
        <p:nvPicPr>
          <p:cNvPr id="4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853" y="2653506"/>
            <a:ext cx="2828925" cy="28289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BALETNA PREDSTAVA ŽAR-PTICA/PETRUŠKA</a:t>
            </a:r>
          </a:p>
        </p:txBody>
      </p:sp>
      <p:pic>
        <p:nvPicPr>
          <p:cNvPr id="3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314" y="2104711"/>
            <a:ext cx="5024435" cy="3763478"/>
          </a:xfrm>
        </p:spPr>
      </p:pic>
      <p:pic>
        <p:nvPicPr>
          <p:cNvPr id="4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8" y="2548176"/>
            <a:ext cx="5024435" cy="28765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6899" y="-341763"/>
            <a:ext cx="18023815" cy="7382905"/>
          </a:xfrm>
          <a:prstGeom prst="rect">
            <a:avLst/>
          </a:prstGeom>
        </p:spPr>
      </p:pic>
      <p:pic>
        <p:nvPicPr>
          <p:cNvPr id="1028" name="Picture 4" descr="https://radiong.hr/wp-content/uploads/2026/02/GI2R5694_1024x683-rota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684" y="914961"/>
            <a:ext cx="3535949" cy="53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radiong.hr/wp-content/uploads/2026/02/GI2R5672_1024x68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1980">
            <a:off x="1267365" y="451787"/>
            <a:ext cx="3581434" cy="238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adiong.hr/wp-content/uploads/2026/02/GI2R8573_1024x683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043" y="3349690"/>
            <a:ext cx="4080376" cy="272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 rot="546992">
            <a:off x="-708352" y="5357920"/>
            <a:ext cx="29011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Tena Pribanić – duo: zlato</a:t>
            </a:r>
          </a:p>
          <a:p>
            <a:pPr algn="ctr"/>
            <a:r>
              <a:rPr lang="hr-HR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</a:t>
            </a:r>
            <a:r>
              <a:rPr lang="hr-H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solo: srebro</a:t>
            </a:r>
          </a:p>
        </p:txBody>
      </p:sp>
      <p:sp>
        <p:nvSpPr>
          <p:cNvPr id="7" name="Pravokutnik 6"/>
          <p:cNvSpPr/>
          <p:nvPr/>
        </p:nvSpPr>
        <p:spPr>
          <a:xfrm>
            <a:off x="9925421" y="5418527"/>
            <a:ext cx="34145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Ekipno natjecanje: bronca</a:t>
            </a:r>
            <a:endParaRPr lang="hr-HR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316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Održana školska natjecanja: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3" y="1825627"/>
            <a:ext cx="4331326" cy="4351336"/>
          </a:xfrm>
        </p:spPr>
        <p:txBody>
          <a:bodyPr/>
          <a:lstStyle/>
          <a:p>
            <a:r>
              <a:rPr lang="hr-HR" dirty="0" smtClean="0"/>
              <a:t>Povijest</a:t>
            </a:r>
          </a:p>
          <a:p>
            <a:r>
              <a:rPr lang="hr-HR" dirty="0" smtClean="0"/>
              <a:t>Geografija</a:t>
            </a:r>
          </a:p>
          <a:p>
            <a:r>
              <a:rPr lang="hr-HR" dirty="0" smtClean="0"/>
              <a:t>Matematika</a:t>
            </a:r>
          </a:p>
          <a:p>
            <a:r>
              <a:rPr lang="hr-HR" dirty="0" smtClean="0"/>
              <a:t>Fizika</a:t>
            </a:r>
          </a:p>
          <a:p>
            <a:r>
              <a:rPr lang="hr-HR" dirty="0" smtClean="0"/>
              <a:t>Kemija</a:t>
            </a:r>
          </a:p>
          <a:p>
            <a:r>
              <a:rPr lang="hr-HR" dirty="0" smtClean="0"/>
              <a:t>Engleski jezik</a:t>
            </a:r>
          </a:p>
          <a:p>
            <a:r>
              <a:rPr lang="hr-HR" dirty="0" smtClean="0"/>
              <a:t>Informatika</a:t>
            </a:r>
          </a:p>
          <a:p>
            <a:r>
              <a:rPr lang="hr-HR" dirty="0" smtClean="0"/>
              <a:t>„Čitanjem do zvijezda” …</a:t>
            </a:r>
          </a:p>
          <a:p>
            <a:endParaRPr lang="hr-HR" dirty="0"/>
          </a:p>
        </p:txBody>
      </p:sp>
      <p:pic>
        <p:nvPicPr>
          <p:cNvPr id="1028" name="Picture 4" descr="https://os-mlovrak-ng.skole.hr/wp-content/uploads/sites/2404/2024/08/ok_mlovrak_vij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367" y="1690688"/>
            <a:ext cx="4157211" cy="322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10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 pitchFamily="18"/>
              </a:rPr>
              <a:t>Zaključak</a:t>
            </a:r>
          </a:p>
        </p:txBody>
      </p:sp>
      <p:sp>
        <p:nvSpPr>
          <p:cNvPr id="3" name="Rezervirano mjesto sadržaja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>
                <a:latin typeface="Bookman Old Style" pitchFamily="18"/>
              </a:rPr>
              <a:t>U prvih 100 dana pokazali smo </a:t>
            </a:r>
            <a:r>
              <a:rPr lang="hr-HR">
                <a:solidFill>
                  <a:srgbClr val="C00000"/>
                </a:solidFill>
                <a:latin typeface="Bookman Old Style" pitchFamily="18"/>
              </a:rPr>
              <a:t>trud</a:t>
            </a:r>
            <a:r>
              <a:rPr lang="hr-HR">
                <a:latin typeface="Bookman Old Style" pitchFamily="18"/>
              </a:rPr>
              <a:t>,</a:t>
            </a:r>
            <a:r>
              <a:rPr lang="hr-HR">
                <a:solidFill>
                  <a:srgbClr val="C00000"/>
                </a:solidFill>
                <a:latin typeface="Bookman Old Style" pitchFamily="18"/>
              </a:rPr>
              <a:t>upornost</a:t>
            </a:r>
            <a:r>
              <a:rPr lang="hr-HR">
                <a:latin typeface="Bookman Old Style" pitchFamily="18"/>
              </a:rPr>
              <a:t> i </a:t>
            </a:r>
            <a:r>
              <a:rPr lang="hr-HR">
                <a:solidFill>
                  <a:srgbClr val="C00000"/>
                </a:solidFill>
                <a:latin typeface="Bookman Old Style" pitchFamily="18"/>
              </a:rPr>
              <a:t>zajedništvo</a:t>
            </a:r>
          </a:p>
          <a:p>
            <a:pPr lvl="0"/>
            <a:r>
              <a:rPr lang="hr-HR">
                <a:latin typeface="Bookman Old Style" pitchFamily="18"/>
              </a:rPr>
              <a:t>Naučili smo mnogo stvari i razvili nove vještine</a:t>
            </a:r>
          </a:p>
          <a:p>
            <a:pPr lvl="0"/>
            <a:r>
              <a:rPr lang="hr-HR">
                <a:latin typeface="Bookman Old Style" pitchFamily="18"/>
              </a:rPr>
              <a:t>Zajedno smo stvarali </a:t>
            </a:r>
            <a:r>
              <a:rPr lang="hr-HR">
                <a:solidFill>
                  <a:srgbClr val="C00000"/>
                </a:solidFill>
                <a:latin typeface="Bookman Old Style" pitchFamily="18"/>
              </a:rPr>
              <a:t>lijepa iskustva </a:t>
            </a:r>
            <a:r>
              <a:rPr lang="hr-HR">
                <a:latin typeface="Bookman Old Style" pitchFamily="18"/>
              </a:rPr>
              <a:t>i </a:t>
            </a:r>
            <a:r>
              <a:rPr lang="hr-HR">
                <a:solidFill>
                  <a:srgbClr val="C00000"/>
                </a:solidFill>
                <a:latin typeface="Bookman Old Style" pitchFamily="18"/>
              </a:rPr>
              <a:t>uspomene</a:t>
            </a:r>
          </a:p>
          <a:p>
            <a:pPr lvl="0"/>
            <a:r>
              <a:rPr lang="hr-HR">
                <a:latin typeface="Bookman Old Style" pitchFamily="18"/>
              </a:rPr>
              <a:t>Veselimo se novim </a:t>
            </a:r>
            <a:r>
              <a:rPr lang="hr-HR">
                <a:solidFill>
                  <a:srgbClr val="C00000"/>
                </a:solidFill>
                <a:latin typeface="Bookman Old Style" pitchFamily="18"/>
              </a:rPr>
              <a:t>znanjima</a:t>
            </a:r>
            <a:r>
              <a:rPr lang="hr-HR">
                <a:latin typeface="Bookman Old Style" pitchFamily="18"/>
              </a:rPr>
              <a:t> i </a:t>
            </a:r>
            <a:r>
              <a:rPr lang="hr-HR">
                <a:solidFill>
                  <a:srgbClr val="C00000"/>
                </a:solidFill>
                <a:latin typeface="Bookman Old Style" pitchFamily="18"/>
              </a:rPr>
              <a:t>uspjesima</a:t>
            </a:r>
            <a:r>
              <a:rPr lang="hr-HR">
                <a:latin typeface="Bookman Old Style" pitchFamily="18"/>
              </a:rPr>
              <a:t> koji nas čekaju</a:t>
            </a:r>
          </a:p>
        </p:txBody>
      </p:sp>
      <p:pic>
        <p:nvPicPr>
          <p:cNvPr id="4" name="Picture 6" descr="Kanadski poljoprivrednik zbog poslanog emotikona dužan je platiti više od  82000 kanadskih dolara | PC C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01" y="4520816"/>
            <a:ext cx="2625505" cy="16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3" y="1385180"/>
            <a:ext cx="10515600" cy="47917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9600" dirty="0" smtClean="0"/>
              <a:t>SRETNO SVIMA U IDUĆIM ŠKOLSKIM DANIMA!</a:t>
            </a:r>
            <a:endParaRPr lang="hr-HR" sz="9600" dirty="0"/>
          </a:p>
        </p:txBody>
      </p:sp>
      <p:pic>
        <p:nvPicPr>
          <p:cNvPr id="2050" name="Picture 2" descr="Simbol smajlija je osmišljen za samo 10 minuta, a evo i kako?! - PressM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299" y="4589761"/>
            <a:ext cx="3376274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38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 pitchFamily="18"/>
              </a:rPr>
              <a:t>SURADNJA U MEĐUNARODNOM PROJEKTU </a:t>
            </a:r>
            <a:r>
              <a:rPr lang="hr-HR" i="1">
                <a:latin typeface="Bookman Old Style" pitchFamily="18"/>
              </a:rPr>
              <a:t>"Bridges of Culture"</a:t>
            </a:r>
          </a:p>
        </p:txBody>
      </p:sp>
      <p:pic>
        <p:nvPicPr>
          <p:cNvPr id="3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406" y="1717883"/>
            <a:ext cx="5801785" cy="4351336"/>
          </a:xfrm>
        </p:spPr>
      </p:pic>
      <p:pic>
        <p:nvPicPr>
          <p:cNvPr id="4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402" y="1712890"/>
            <a:ext cx="5627199" cy="43508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 pitchFamily="18"/>
              </a:rPr>
              <a:t>EUROPSKI DAN BEZ AUTOMOBILA</a:t>
            </a:r>
          </a:p>
        </p:txBody>
      </p:sp>
      <p:pic>
        <p:nvPicPr>
          <p:cNvPr id="3" name="Rezervirano mjesto sadržaja 3" descr="Slika na kojoj se prikazuje vanjski, osoba, nebo, obuća&#10;&#10;Sadržaj generiran uz AI možda nije točan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3936" y="1477908"/>
            <a:ext cx="5953850" cy="3444041"/>
          </a:xfrm>
        </p:spPr>
      </p:pic>
      <p:pic>
        <p:nvPicPr>
          <p:cNvPr id="4" name="Slika 4" descr="Slika na kojoj se prikazuje vanjski, nebo, odijevanje, osoba&#10;&#10;Sadržaj generiran uz AI možda nije točan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23" y="1465326"/>
            <a:ext cx="5953128" cy="34385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niOkvir 5"/>
          <p:cNvSpPr txBox="1"/>
          <p:nvPr/>
        </p:nvSpPr>
        <p:spPr>
          <a:xfrm>
            <a:off x="250801" y="4856808"/>
            <a:ext cx="5606387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Bookman Old Style"/>
                <a:ea typeface="Calibri"/>
                <a:cs typeface="Calibri"/>
              </a:rPr>
              <a:t>Razredna nastava</a:t>
            </a:r>
          </a:p>
        </p:txBody>
      </p:sp>
      <p:sp>
        <p:nvSpPr>
          <p:cNvPr id="6" name="TekstniOkvir 6"/>
          <p:cNvSpPr txBox="1"/>
          <p:nvPr/>
        </p:nvSpPr>
        <p:spPr>
          <a:xfrm>
            <a:off x="6256178" y="4986808"/>
            <a:ext cx="423123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Bookman Old Style"/>
                <a:ea typeface="Calibri"/>
                <a:cs typeface="Calibri"/>
              </a:rPr>
              <a:t>Predmetna nastava</a:t>
            </a:r>
            <a:endParaRPr lang="x-none" sz="2000" b="0" i="0" u="none" strike="noStrike" kern="1200" cap="none" spc="0" baseline="0">
              <a:solidFill>
                <a:srgbClr val="000000"/>
              </a:solidFill>
              <a:uFillTx/>
              <a:latin typeface="Bookman Old Style"/>
              <a:ea typeface="Calibri"/>
              <a:cs typeface="Calibri"/>
            </a:endParaRPr>
          </a:p>
        </p:txBody>
      </p:sp>
      <p:sp>
        <p:nvSpPr>
          <p:cNvPr id="7" name="TekstniOkvir 7"/>
          <p:cNvSpPr txBox="1"/>
          <p:nvPr/>
        </p:nvSpPr>
        <p:spPr>
          <a:xfrm>
            <a:off x="9671718" y="6041605"/>
            <a:ext cx="2901418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Bookman Old Style"/>
                <a:ea typeface="Calibri"/>
                <a:cs typeface="Calibri"/>
              </a:rPr>
              <a:t>22.9.2025.</a:t>
            </a:r>
            <a:endParaRPr lang="hr-HR" sz="2000" b="0" i="0" u="none" strike="noStrike" kern="1200" cap="none" spc="0" baseline="0">
              <a:solidFill>
                <a:srgbClr val="000000"/>
              </a:solidFill>
              <a:uFillTx/>
              <a:latin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TURNIR </a:t>
            </a:r>
            <a:r>
              <a:rPr lang="hr-HR" i="1">
                <a:latin typeface="Bookman Old Style"/>
              </a:rPr>
              <a:t>˝GRANIČARI˝   22.9.2025.</a:t>
            </a:r>
            <a:endParaRPr lang="hr-HR" i="1">
              <a:latin typeface="Bookman Old Style" pitchFamily="18"/>
            </a:endParaRPr>
          </a:p>
        </p:txBody>
      </p:sp>
      <p:pic>
        <p:nvPicPr>
          <p:cNvPr id="3" name="Rezervirano mjesto sadržaja 3" descr="Slika na kojoj se prikazuje osoba, odijevanje, trava, vanjski&#10;&#10;Sadržaj generiran uz AI možda nije točan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1050" y="1697409"/>
            <a:ext cx="8369905" cy="429329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PLANINARSKI IZLETI</a:t>
            </a:r>
          </a:p>
        </p:txBody>
      </p:sp>
      <p:sp>
        <p:nvSpPr>
          <p:cNvPr id="3" name="Rezervirano mjesto sadržaja 2"/>
          <p:cNvSpPr txBox="1">
            <a:spLocks noGrp="1"/>
          </p:cNvSpPr>
          <p:nvPr>
            <p:ph idx="1"/>
          </p:nvPr>
        </p:nvSpPr>
        <p:spPr>
          <a:xfrm>
            <a:off x="838203" y="2216368"/>
            <a:ext cx="1433660" cy="546756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hr-HR" sz="2400">
                <a:latin typeface="Bookman Old Style"/>
              </a:rPr>
              <a:t>Bačica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6476210" y="2215298"/>
            <a:ext cx="340774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0" i="0" u="none" strike="noStrike" kern="1200" cap="none" spc="0" baseline="0">
                <a:solidFill>
                  <a:srgbClr val="000000"/>
                </a:solidFill>
                <a:uFillTx/>
                <a:latin typeface="Bookman Old Style"/>
              </a:rPr>
              <a:t>Jezero Orašje</a:t>
            </a:r>
          </a:p>
        </p:txBody>
      </p:sp>
      <p:pic>
        <p:nvPicPr>
          <p:cNvPr id="5" name="Slika 4" descr="Slika na kojoj se prikazuje vanjski, osoba, odijevanje, trava&#10;&#10;Sadržaj generiran uz AI možda nije točan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8" y="2736470"/>
            <a:ext cx="4818293" cy="30662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5" descr="Slika na kojoj se prikazuje vanjski, drvo, ljudi, grupa&#10;&#10;Sadržaj generiran uz AI možda nije točan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449" y="2738591"/>
            <a:ext cx="5661480" cy="307415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NATJECANJE U ŠAHU (županijsko i državno)</a:t>
            </a:r>
          </a:p>
        </p:txBody>
      </p:sp>
      <p:pic>
        <p:nvPicPr>
          <p:cNvPr id="3" name="Rezervirano mjesto sadržaja 3" descr="Slika na kojoj se prikazuje odijevanje, osoba, osmijeh, Ljudsko lice&#10;&#10;Sadržaj generiran uz AI možda nije točan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9099" y="1701991"/>
            <a:ext cx="5263149" cy="4018038"/>
          </a:xfrm>
        </p:spPr>
      </p:pic>
      <p:pic>
        <p:nvPicPr>
          <p:cNvPr id="4" name="Slika 4" descr="Slika na kojoj se prikazuje u dvorani, namještaj, osoba, odijevanje&#10;&#10;Sadržaj generiran uz AI možda nije točan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07" y="1934559"/>
            <a:ext cx="5770485" cy="354526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SAJMENI DAN   15.10.2025.</a:t>
            </a:r>
          </a:p>
        </p:txBody>
      </p:sp>
      <p:sp>
        <p:nvSpPr>
          <p:cNvPr id="3" name="Rezervirano mjesto sadržaja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/>
              <a:t/>
            </a:r>
            <a:br>
              <a:rPr lang="en-US"/>
            </a:br>
            <a:endParaRPr lang="en-US">
              <a:cs typeface="Calibri"/>
            </a:endParaRPr>
          </a:p>
        </p:txBody>
      </p:sp>
      <p:pic>
        <p:nvPicPr>
          <p:cNvPr id="4" name="Slika 3" descr="Slika na kojoj se prikazuje vanjski, drvo, trava, ljudi&#10;&#10;Sadržaj generiran uz AI možda nije točan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05" y="1823359"/>
            <a:ext cx="4850187" cy="3683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4" descr="Slika na kojoj se prikazuje osoba, odijevanje, vanjski, Ljudsko lice&#10;&#10;Sadržaj generiran uz AI možda nije točan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471" y="1821320"/>
            <a:ext cx="4587727" cy="368708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latin typeface="Bookman Old Style"/>
              </a:rPr>
              <a:t>SAJMENI DAN (Područne škole Ljupina)</a:t>
            </a:r>
          </a:p>
        </p:txBody>
      </p:sp>
      <p:pic>
        <p:nvPicPr>
          <p:cNvPr id="3" name="Rezervirano mjesto sadržaja 3" descr="Slika na kojoj se prikazuje vanjski, biljka, drvo, trava&#10;&#10;Sadržaj generiran uz AI možda nije točan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352" y="1837724"/>
            <a:ext cx="5655006" cy="3891713"/>
          </a:xfrm>
        </p:spPr>
      </p:pic>
      <p:pic>
        <p:nvPicPr>
          <p:cNvPr id="4" name="Slika 4" descr="Slika na kojoj se prikazuje vanjski, trava, osoba, odijevanje&#10;&#10;Sadržaj generiran uz AI možda nije točan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368" y="2699281"/>
            <a:ext cx="5681743" cy="387849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205</Words>
  <Application>Microsoft Office PowerPoint</Application>
  <PresentationFormat>Široki zaslon</PresentationFormat>
  <Paragraphs>55</Paragraphs>
  <Slides>27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2" baseType="lpstr">
      <vt:lpstr>Arial</vt:lpstr>
      <vt:lpstr>Bookman Old Style</vt:lpstr>
      <vt:lpstr>Calibri</vt:lpstr>
      <vt:lpstr>Calibri Light</vt:lpstr>
      <vt:lpstr>Tema sustava Office</vt:lpstr>
      <vt:lpstr>100. RADNI DAN ŠKOLE…</vt:lpstr>
      <vt:lpstr>DOČEK PRVAŠIĆA</vt:lpstr>
      <vt:lpstr>SURADNJA U MEĐUNARODNOM PROJEKTU "Bridges of Culture"</vt:lpstr>
      <vt:lpstr>EUROPSKI DAN BEZ AUTOMOBILA</vt:lpstr>
      <vt:lpstr>TURNIR ˝GRANIČARI˝   22.9.2025.</vt:lpstr>
      <vt:lpstr>PLANINARSKI IZLETI</vt:lpstr>
      <vt:lpstr>NATJECANJE U ŠAHU (županijsko i državno)</vt:lpstr>
      <vt:lpstr>SAJMENI DAN   15.10.2025.</vt:lpstr>
      <vt:lpstr>SAJMENI DAN (Područne škole Ljupina)</vt:lpstr>
      <vt:lpstr>TERENSKA NASTAVA U VUKOVARU</vt:lpstr>
      <vt:lpstr>DAN KRAVATE               18.10.2025.</vt:lpstr>
      <vt:lpstr>DANI KRUHA  </vt:lpstr>
      <vt:lpstr>MEĐUNARODNI DAN IZUMITELJA</vt:lpstr>
      <vt:lpstr>TJE(DAN) GLUHIH I NAGLUHIH OSOBA</vt:lpstr>
      <vt:lpstr>GLAZBOM PROTIV OVISNOSTI</vt:lpstr>
      <vt:lpstr>32. SUSRET MALIH PJESNIKA</vt:lpstr>
      <vt:lpstr>SVETI NIKOLA</vt:lpstr>
      <vt:lpstr>VEČER MATEMATIKE</vt:lpstr>
      <vt:lpstr>BOŽIĆNA PRIREDBA</vt:lpstr>
      <vt:lpstr>EUROPSKI MAŽORET KUP U POREČU</vt:lpstr>
      <vt:lpstr>POLAGANJE VOZAČKOG ISPITA ZA BICIKLI</vt:lpstr>
      <vt:lpstr>KONCERT ˝Prvi pljesak˝</vt:lpstr>
      <vt:lpstr>BALETNA PREDSTAVA ŽAR-PTICA/PETRUŠKA</vt:lpstr>
      <vt:lpstr>PowerPointova prezentacija</vt:lpstr>
      <vt:lpstr>Održana školska natjecanja:</vt:lpstr>
      <vt:lpstr>Zaključak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100.DAN ŠKOLE</dc:title>
  <dc:creator>Maška</dc:creator>
  <cp:lastModifiedBy>Darija Mikić</cp:lastModifiedBy>
  <cp:revision>15</cp:revision>
  <dcterms:created xsi:type="dcterms:W3CDTF">2026-02-11T15:30:22Z</dcterms:created>
  <dcterms:modified xsi:type="dcterms:W3CDTF">2026-02-12T15:43:44Z</dcterms:modified>
</cp:coreProperties>
</file>